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Amatic SC" panose="00000500000000000000" pitchFamily="2" charset="-79"/>
      <p:regular r:id="rId16"/>
      <p:bold r:id="rId17"/>
    </p:embeddedFont>
    <p:embeddedFont>
      <p:font typeface="Source Code Pro" panose="020B0509030403020204" pitchFamily="49"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9C84309-5AF2-4262-83C0-728C47A90920}">
  <a:tblStyle styleId="{39C84309-5AF2-4262-83C0-728C47A9092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75"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48c9122664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48c9122664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48c9122664_0_1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248c9122664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248c9122664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248c9122664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48c9122664_0_1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248c9122664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248c9122664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248c9122664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248c9122664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248c9122664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248c9122664_0_1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248c9122664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48c9122664_1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248c9122664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48c9122664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248c9122664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248c9122664_1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248c9122664_1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48c9122664_1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48c9122664_1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48c9122664_1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48c9122664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Google Shape;12;p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rmAutofit/>
          </a:bodyPr>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0"/>
              </a:spcBef>
              <a:spcAft>
                <a:spcPts val="0"/>
              </a:spcAft>
              <a:buClr>
                <a:schemeClr val="accent1"/>
              </a:buClr>
              <a:buSzPts val="1400"/>
              <a:buChar char="■"/>
              <a:defRPr>
                <a:solidFill>
                  <a:schemeClr val="accent1"/>
                </a:solidFill>
                <a:highlight>
                  <a:schemeClr val="dk1"/>
                </a:highlight>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5"/>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Google Shape;40;p9"/>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0"/>
              </a:spcBef>
              <a:spcAft>
                <a:spcPts val="0"/>
              </a:spcAft>
              <a:buClr>
                <a:schemeClr val="accent1"/>
              </a:buClr>
              <a:buSzPts val="1400"/>
              <a:buChar char="○"/>
              <a:defRPr>
                <a:solidFill>
                  <a:schemeClr val="accent1"/>
                </a:solidFill>
                <a:highlight>
                  <a:schemeClr val="lt1"/>
                </a:highlight>
              </a:defRPr>
            </a:lvl2pPr>
            <a:lvl3pPr marL="1371600" lvl="2" indent="-317500">
              <a:spcBef>
                <a:spcPts val="0"/>
              </a:spcBef>
              <a:spcAft>
                <a:spcPts val="0"/>
              </a:spcAft>
              <a:buClr>
                <a:schemeClr val="accent1"/>
              </a:buClr>
              <a:buSzPts val="1400"/>
              <a:buChar char="■"/>
              <a:defRPr>
                <a:solidFill>
                  <a:schemeClr val="accent1"/>
                </a:solidFill>
                <a:highlight>
                  <a:schemeClr val="lt1"/>
                </a:highlight>
              </a:defRPr>
            </a:lvl3pPr>
            <a:lvl4pPr marL="1828800" lvl="3" indent="-317500">
              <a:spcBef>
                <a:spcPts val="0"/>
              </a:spcBef>
              <a:spcAft>
                <a:spcPts val="0"/>
              </a:spcAft>
              <a:buClr>
                <a:schemeClr val="accent1"/>
              </a:buClr>
              <a:buSzPts val="1400"/>
              <a:buChar char="●"/>
              <a:defRPr>
                <a:solidFill>
                  <a:schemeClr val="accent1"/>
                </a:solidFill>
                <a:highlight>
                  <a:schemeClr val="lt1"/>
                </a:highlight>
              </a:defRPr>
            </a:lvl4pPr>
            <a:lvl5pPr marL="2286000" lvl="4" indent="-317500">
              <a:spcBef>
                <a:spcPts val="0"/>
              </a:spcBef>
              <a:spcAft>
                <a:spcPts val="0"/>
              </a:spcAft>
              <a:buClr>
                <a:schemeClr val="accent1"/>
              </a:buClr>
              <a:buSzPts val="1400"/>
              <a:buChar char="○"/>
              <a:defRPr>
                <a:solidFill>
                  <a:schemeClr val="accent1"/>
                </a:solidFill>
                <a:highlight>
                  <a:schemeClr val="lt1"/>
                </a:highlight>
              </a:defRPr>
            </a:lvl5pPr>
            <a:lvl6pPr marL="2743200" lvl="5" indent="-317500">
              <a:spcBef>
                <a:spcPts val="0"/>
              </a:spcBef>
              <a:spcAft>
                <a:spcPts val="0"/>
              </a:spcAft>
              <a:buClr>
                <a:schemeClr val="accent1"/>
              </a:buClr>
              <a:buSzPts val="1400"/>
              <a:buChar char="■"/>
              <a:defRPr>
                <a:solidFill>
                  <a:schemeClr val="accent1"/>
                </a:solidFill>
                <a:highlight>
                  <a:schemeClr val="lt1"/>
                </a:highlight>
              </a:defRPr>
            </a:lvl6pPr>
            <a:lvl7pPr marL="3200400" lvl="6" indent="-317500">
              <a:spcBef>
                <a:spcPts val="0"/>
              </a:spcBef>
              <a:spcAft>
                <a:spcPts val="0"/>
              </a:spcAft>
              <a:buClr>
                <a:schemeClr val="accent1"/>
              </a:buClr>
              <a:buSzPts val="1400"/>
              <a:buChar char="●"/>
              <a:defRPr>
                <a:solidFill>
                  <a:schemeClr val="accent1"/>
                </a:solidFill>
                <a:highlight>
                  <a:schemeClr val="lt1"/>
                </a:highlight>
              </a:defRPr>
            </a:lvl7pPr>
            <a:lvl8pPr marL="3657600" lvl="7" indent="-317500">
              <a:spcBef>
                <a:spcPts val="0"/>
              </a:spcBef>
              <a:spcAft>
                <a:spcPts val="0"/>
              </a:spcAft>
              <a:buClr>
                <a:schemeClr val="accent1"/>
              </a:buClr>
              <a:buSzPts val="1400"/>
              <a:buChar char="○"/>
              <a:defRPr>
                <a:solidFill>
                  <a:schemeClr val="accent1"/>
                </a:solidFill>
                <a:highlight>
                  <a:schemeClr val="lt1"/>
                </a:highlight>
              </a:defRPr>
            </a:lvl8pPr>
            <a:lvl9pPr marL="4114800" lvl="8" indent="-317500">
              <a:spcBef>
                <a:spcPts val="0"/>
              </a:spcBef>
              <a:spcAft>
                <a:spcPts val="0"/>
              </a:spcAft>
              <a:buClr>
                <a:schemeClr val="accent1"/>
              </a:buClr>
              <a:buSzPts val="1400"/>
              <a:buChar char="■"/>
              <a:defRPr>
                <a:solidFill>
                  <a:schemeClr val="accent1"/>
                </a:solidFill>
                <a:highlight>
                  <a:schemeClr val="lt1"/>
                </a:highlight>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digitalagencynetwork.com/heres-why-you-should-be-using-instagram-reel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eclincher.com/10-instagram-reel-strategies-to-increase-followers/#:~:text=Reels%20are%20an%20effective%20way,more%20engagement%20than%20traditional%20video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help.instagram.com/270447560766967"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hyperlink" Target="https://influencermarketinghub.com/instagram-reels-stats/"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s://blog.hootsuite.com/best-time-to-post-on-instagram/#Overall_best_time_to_post_on_Instagram_for_likes_comments_and_share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Reels Research</a:t>
            </a:r>
            <a:endParaRPr/>
          </a:p>
        </p:txBody>
      </p:sp>
      <p:sp>
        <p:nvSpPr>
          <p:cNvPr id="57" name="Google Shape;57;p13"/>
          <p:cNvSpPr/>
          <p:nvPr/>
        </p:nvSpPr>
        <p:spPr>
          <a:xfrm>
            <a:off x="311850" y="3890400"/>
            <a:ext cx="8520600" cy="7062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Source Code Pro"/>
              <a:ea typeface="Source Code Pro"/>
              <a:cs typeface="Source Code Pro"/>
              <a:sym typeface="Source Code Pro"/>
            </a:endParaRPr>
          </a:p>
        </p:txBody>
      </p:sp>
      <p:sp>
        <p:nvSpPr>
          <p:cNvPr id="58" name="Google Shape;58;p13"/>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For Kids Cancer Alliance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2"/>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Helpful Links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p:nvPr/>
        </p:nvSpPr>
        <p:spPr>
          <a:xfrm>
            <a:off x="999000" y="325275"/>
            <a:ext cx="7146000" cy="742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750" u="sng">
                <a:solidFill>
                  <a:schemeClr val="lt1"/>
                </a:solidFill>
                <a:latin typeface="Amatic SC"/>
                <a:ea typeface="Amatic SC"/>
                <a:cs typeface="Amatic SC"/>
                <a:sym typeface="Amatic SC"/>
                <a:hlinkClick r:id="rId3">
                  <a:extLst>
                    <a:ext uri="{A12FA001-AC4F-418D-AE19-62706E023703}">
                      <ahyp:hlinkClr xmlns:ahyp="http://schemas.microsoft.com/office/drawing/2018/hyperlinkcolor" val="tx"/>
                    </a:ext>
                  </a:extLst>
                </a:hlinkClick>
              </a:rPr>
              <a:t>Helpful</a:t>
            </a:r>
            <a:r>
              <a:rPr lang="en" sz="3750" u="sng">
                <a:solidFill>
                  <a:schemeClr val="lt1"/>
                </a:solidFill>
                <a:latin typeface="Amatic SC"/>
                <a:ea typeface="Amatic SC"/>
                <a:cs typeface="Amatic SC"/>
                <a:sym typeface="Amatic SC"/>
                <a:hlinkClick r:id="rId3">
                  <a:extLst>
                    <a:ext uri="{A12FA001-AC4F-418D-AE19-62706E023703}">
                      <ahyp:hlinkClr xmlns:ahyp="http://schemas.microsoft.com/office/drawing/2018/hyperlinkcolor" val="tx"/>
                    </a:ext>
                  </a:extLst>
                </a:hlinkClick>
              </a:rPr>
              <a:t> Link #1</a:t>
            </a:r>
            <a:endParaRPr sz="3750">
              <a:solidFill>
                <a:schemeClr val="lt1"/>
              </a:solidFill>
              <a:latin typeface="Amatic SC"/>
              <a:ea typeface="Amatic SC"/>
              <a:cs typeface="Amatic SC"/>
              <a:sym typeface="Amatic SC"/>
            </a:endParaRPr>
          </a:p>
        </p:txBody>
      </p:sp>
      <p:sp>
        <p:nvSpPr>
          <p:cNvPr id="120" name="Google Shape;120;p23"/>
          <p:cNvSpPr txBox="1"/>
          <p:nvPr/>
        </p:nvSpPr>
        <p:spPr>
          <a:xfrm>
            <a:off x="775350" y="1168975"/>
            <a:ext cx="7593300" cy="25209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chemeClr val="lt1"/>
              </a:buClr>
              <a:buSzPts val="1800"/>
              <a:buFont typeface="Source Code Pro"/>
              <a:buChar char="●"/>
            </a:pPr>
            <a:r>
              <a:rPr lang="en" sz="1800">
                <a:solidFill>
                  <a:schemeClr val="lt1"/>
                </a:solidFill>
                <a:latin typeface="Source Code Pro"/>
                <a:ea typeface="Source Code Pro"/>
                <a:cs typeface="Source Code Pro"/>
                <a:sym typeface="Source Code Pro"/>
              </a:rPr>
              <a:t>Details what reels are and how they reach their audience and provides a traffic outlook from a creator standpoint.</a:t>
            </a:r>
            <a:endParaRPr sz="1800">
              <a:solidFill>
                <a:schemeClr val="lt1"/>
              </a:solidFill>
              <a:latin typeface="Source Code Pro"/>
              <a:ea typeface="Source Code Pro"/>
              <a:cs typeface="Source Code Pro"/>
              <a:sym typeface="Source Code Pro"/>
            </a:endParaRPr>
          </a:p>
          <a:p>
            <a:pPr marL="457200" lvl="0" indent="-342900" algn="l" rtl="0">
              <a:lnSpc>
                <a:spcPct val="150000"/>
              </a:lnSpc>
              <a:spcBef>
                <a:spcPts val="0"/>
              </a:spcBef>
              <a:spcAft>
                <a:spcPts val="0"/>
              </a:spcAft>
              <a:buClr>
                <a:schemeClr val="lt1"/>
              </a:buClr>
              <a:buSzPts val="1800"/>
              <a:buFont typeface="Source Code Pro"/>
              <a:buChar char="●"/>
            </a:pPr>
            <a:r>
              <a:rPr lang="en" sz="1800">
                <a:solidFill>
                  <a:schemeClr val="lt1"/>
                </a:solidFill>
                <a:latin typeface="Source Code Pro"/>
                <a:ea typeface="Source Code Pro"/>
                <a:cs typeface="Source Code Pro"/>
                <a:sym typeface="Source Code Pro"/>
              </a:rPr>
              <a:t>Also reviews how the Instagram algorithm puts reels on the explore page so those beyond a page’s standard following have a chance to see them.</a:t>
            </a:r>
            <a:endParaRPr sz="1800">
              <a:solidFill>
                <a:schemeClr val="lt1"/>
              </a:solidFill>
              <a:latin typeface="Source Code Pro"/>
              <a:ea typeface="Source Code Pro"/>
              <a:cs typeface="Source Code Pro"/>
              <a:sym typeface="Source Code Pr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490250" y="475525"/>
            <a:ext cx="8241600" cy="9375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3750" b="0" u="sng" dirty="0">
                <a:solidFill>
                  <a:schemeClr val="bg1"/>
                </a:solidFill>
                <a:hlinkClick r:id="rId3">
                  <a:extLst>
                    <a:ext uri="{A12FA001-AC4F-418D-AE19-62706E023703}">
                      <ahyp:hlinkClr xmlns:ahyp="http://schemas.microsoft.com/office/drawing/2018/hyperlinkcolor" val="tx"/>
                    </a:ext>
                  </a:extLst>
                </a:hlinkClick>
              </a:rPr>
              <a:t>Helpful Link #2</a:t>
            </a:r>
            <a:endParaRPr sz="3750" dirty="0">
              <a:solidFill>
                <a:schemeClr val="bg1"/>
              </a:solidFill>
            </a:endParaRPr>
          </a:p>
        </p:txBody>
      </p:sp>
      <p:sp>
        <p:nvSpPr>
          <p:cNvPr id="126" name="Google Shape;126;p24"/>
          <p:cNvSpPr txBox="1"/>
          <p:nvPr/>
        </p:nvSpPr>
        <p:spPr>
          <a:xfrm>
            <a:off x="641600" y="1413025"/>
            <a:ext cx="7938900" cy="24804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chemeClr val="lt1"/>
              </a:buClr>
              <a:buSzPts val="1800"/>
              <a:buFont typeface="Source Code Pro"/>
              <a:buChar char="●"/>
            </a:pPr>
            <a:r>
              <a:rPr lang="en" sz="1800">
                <a:solidFill>
                  <a:schemeClr val="lt1"/>
                </a:solidFill>
                <a:latin typeface="Source Code Pro"/>
                <a:ea typeface="Source Code Pro"/>
                <a:cs typeface="Source Code Pro"/>
                <a:sym typeface="Source Code Pro"/>
              </a:rPr>
              <a:t>Gives the basic steps for making a reel.</a:t>
            </a:r>
            <a:endParaRPr sz="1800">
              <a:solidFill>
                <a:schemeClr val="lt1"/>
              </a:solidFill>
              <a:latin typeface="Source Code Pro"/>
              <a:ea typeface="Source Code Pro"/>
              <a:cs typeface="Source Code Pro"/>
              <a:sym typeface="Source Code Pro"/>
            </a:endParaRPr>
          </a:p>
          <a:p>
            <a:pPr marL="457200" lvl="0" indent="-342900" algn="l" rtl="0">
              <a:lnSpc>
                <a:spcPct val="150000"/>
              </a:lnSpc>
              <a:spcBef>
                <a:spcPts val="0"/>
              </a:spcBef>
              <a:spcAft>
                <a:spcPts val="0"/>
              </a:spcAft>
              <a:buClr>
                <a:schemeClr val="lt1"/>
              </a:buClr>
              <a:buSzPts val="1800"/>
              <a:buFont typeface="Source Code Pro"/>
              <a:buChar char="●"/>
            </a:pPr>
            <a:r>
              <a:rPr lang="en" sz="1800">
                <a:solidFill>
                  <a:schemeClr val="lt1"/>
                </a:solidFill>
                <a:latin typeface="Source Code Pro"/>
                <a:ea typeface="Source Code Pro"/>
                <a:cs typeface="Source Code Pro"/>
                <a:sym typeface="Source Code Pro"/>
              </a:rPr>
              <a:t>Gives 10 strategies for increasing a page’s traffic and growing your Instagram page.</a:t>
            </a:r>
            <a:endParaRPr sz="1800">
              <a:solidFill>
                <a:schemeClr val="lt1"/>
              </a:solidFill>
              <a:latin typeface="Source Code Pro"/>
              <a:ea typeface="Source Code Pro"/>
              <a:cs typeface="Source Code Pro"/>
              <a:sym typeface="Source Code Pro"/>
            </a:endParaRPr>
          </a:p>
          <a:p>
            <a:pPr marL="457200" lvl="0" indent="-342900" algn="l" rtl="0">
              <a:lnSpc>
                <a:spcPct val="150000"/>
              </a:lnSpc>
              <a:spcBef>
                <a:spcPts val="0"/>
              </a:spcBef>
              <a:spcAft>
                <a:spcPts val="0"/>
              </a:spcAft>
              <a:buClr>
                <a:schemeClr val="lt1"/>
              </a:buClr>
              <a:buSzPts val="1800"/>
              <a:buFont typeface="Source Code Pro"/>
              <a:buChar char="●"/>
            </a:pPr>
            <a:r>
              <a:rPr lang="en" sz="1800">
                <a:solidFill>
                  <a:schemeClr val="lt1"/>
                </a:solidFill>
                <a:latin typeface="Source Code Pro"/>
                <a:ea typeface="Source Code Pro"/>
                <a:cs typeface="Source Code Pro"/>
                <a:sym typeface="Source Code Pro"/>
              </a:rPr>
              <a:t>Concludes with an FAQ about reels.</a:t>
            </a:r>
            <a:endParaRPr sz="1800">
              <a:solidFill>
                <a:schemeClr val="lt1"/>
              </a:solidFill>
              <a:latin typeface="Source Code Pro"/>
              <a:ea typeface="Source Code Pro"/>
              <a:cs typeface="Source Code Pro"/>
              <a:sym typeface="Source Code Pr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5"/>
          <p:cNvSpPr txBox="1">
            <a:spLocks noGrp="1"/>
          </p:cNvSpPr>
          <p:nvPr>
            <p:ph type="title"/>
          </p:nvPr>
        </p:nvSpPr>
        <p:spPr>
          <a:xfrm>
            <a:off x="908700" y="170600"/>
            <a:ext cx="7326600" cy="754500"/>
          </a:xfrm>
          <a:prstGeom prst="rect">
            <a:avLst/>
          </a:prstGeom>
        </p:spPr>
        <p:txBody>
          <a:bodyPr spcFirstLastPara="1" wrap="square" lIns="91425" tIns="91425" rIns="91425" bIns="91425" anchor="ctr" anchorCtr="0">
            <a:normAutofit/>
          </a:bodyPr>
          <a:lstStyle/>
          <a:p>
            <a:pPr marL="0" marR="0" lvl="0" indent="0" algn="ctr" rtl="0">
              <a:lnSpc>
                <a:spcPct val="100000"/>
              </a:lnSpc>
              <a:spcBef>
                <a:spcPts val="0"/>
              </a:spcBef>
              <a:spcAft>
                <a:spcPts val="0"/>
              </a:spcAft>
              <a:buNone/>
            </a:pPr>
            <a:r>
              <a:rPr lang="en" sz="3750" b="0" u="sng" dirty="0">
                <a:solidFill>
                  <a:schemeClr val="bg1"/>
                </a:solidFill>
                <a:hlinkClick r:id="rId3">
                  <a:extLst>
                    <a:ext uri="{A12FA001-AC4F-418D-AE19-62706E023703}">
                      <ahyp:hlinkClr xmlns:ahyp="http://schemas.microsoft.com/office/drawing/2018/hyperlinkcolor" val="tx"/>
                    </a:ext>
                  </a:extLst>
                </a:hlinkClick>
              </a:rPr>
              <a:t>Helpful Link #3</a:t>
            </a:r>
            <a:endParaRPr sz="3750" b="0" u="sng" dirty="0">
              <a:solidFill>
                <a:schemeClr val="bg1"/>
              </a:solidFill>
            </a:endParaRPr>
          </a:p>
        </p:txBody>
      </p:sp>
      <p:sp>
        <p:nvSpPr>
          <p:cNvPr id="132" name="Google Shape;132;p25"/>
          <p:cNvSpPr txBox="1"/>
          <p:nvPr/>
        </p:nvSpPr>
        <p:spPr>
          <a:xfrm>
            <a:off x="887100" y="986000"/>
            <a:ext cx="7369800" cy="38118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chemeClr val="lt1"/>
              </a:buClr>
              <a:buSzPts val="1800"/>
              <a:buFont typeface="Source Code Pro"/>
              <a:buChar char="●"/>
            </a:pPr>
            <a:r>
              <a:rPr lang="en" sz="1800">
                <a:solidFill>
                  <a:schemeClr val="lt1"/>
                </a:solidFill>
                <a:latin typeface="Source Code Pro"/>
                <a:ea typeface="Source Code Pro"/>
                <a:cs typeface="Source Code Pro"/>
                <a:sym typeface="Source Code Pro"/>
              </a:rPr>
              <a:t>This link will be your best friend when creating reels because it is the direct link to Instagram’s help center page about reels.</a:t>
            </a:r>
            <a:endParaRPr sz="1800">
              <a:solidFill>
                <a:schemeClr val="lt1"/>
              </a:solidFill>
              <a:latin typeface="Source Code Pro"/>
              <a:ea typeface="Source Code Pro"/>
              <a:cs typeface="Source Code Pro"/>
              <a:sym typeface="Source Code Pro"/>
            </a:endParaRPr>
          </a:p>
          <a:p>
            <a:pPr marL="457200" lvl="0" indent="-342900" algn="l" rtl="0">
              <a:lnSpc>
                <a:spcPct val="150000"/>
              </a:lnSpc>
              <a:spcBef>
                <a:spcPts val="0"/>
              </a:spcBef>
              <a:spcAft>
                <a:spcPts val="0"/>
              </a:spcAft>
              <a:buClr>
                <a:schemeClr val="lt1"/>
              </a:buClr>
              <a:buSzPts val="1800"/>
              <a:buFont typeface="Source Code Pro"/>
              <a:buChar char="●"/>
            </a:pPr>
            <a:r>
              <a:rPr lang="en" sz="1800">
                <a:solidFill>
                  <a:schemeClr val="lt1"/>
                </a:solidFill>
                <a:latin typeface="Source Code Pro"/>
                <a:ea typeface="Source Code Pro"/>
                <a:cs typeface="Source Code Pro"/>
                <a:sym typeface="Source Code Pro"/>
              </a:rPr>
              <a:t>It reviews:</a:t>
            </a:r>
            <a:endParaRPr sz="1800">
              <a:solidFill>
                <a:schemeClr val="lt1"/>
              </a:solidFill>
              <a:latin typeface="Source Code Pro"/>
              <a:ea typeface="Source Code Pro"/>
              <a:cs typeface="Source Code Pro"/>
              <a:sym typeface="Source Code Pro"/>
            </a:endParaRPr>
          </a:p>
          <a:p>
            <a:pPr marL="914400" lvl="1" indent="-342900" algn="l" rtl="0">
              <a:lnSpc>
                <a:spcPct val="150000"/>
              </a:lnSpc>
              <a:spcBef>
                <a:spcPts val="0"/>
              </a:spcBef>
              <a:spcAft>
                <a:spcPts val="0"/>
              </a:spcAft>
              <a:buClr>
                <a:schemeClr val="lt1"/>
              </a:buClr>
              <a:buSzPts val="1800"/>
              <a:buFont typeface="Source Code Pro"/>
              <a:buChar char="○"/>
            </a:pPr>
            <a:r>
              <a:rPr lang="en" sz="1800">
                <a:solidFill>
                  <a:schemeClr val="lt1"/>
                </a:solidFill>
                <a:latin typeface="Source Code Pro"/>
                <a:ea typeface="Source Code Pro"/>
                <a:cs typeface="Source Code Pro"/>
                <a:sym typeface="Source Code Pro"/>
              </a:rPr>
              <a:t>Recording and editing</a:t>
            </a:r>
            <a:endParaRPr sz="1800">
              <a:solidFill>
                <a:schemeClr val="lt1"/>
              </a:solidFill>
              <a:latin typeface="Source Code Pro"/>
              <a:ea typeface="Source Code Pro"/>
              <a:cs typeface="Source Code Pro"/>
              <a:sym typeface="Source Code Pro"/>
            </a:endParaRPr>
          </a:p>
          <a:p>
            <a:pPr marL="914400" lvl="1" indent="-342900" algn="l" rtl="0">
              <a:lnSpc>
                <a:spcPct val="150000"/>
              </a:lnSpc>
              <a:spcBef>
                <a:spcPts val="0"/>
              </a:spcBef>
              <a:spcAft>
                <a:spcPts val="0"/>
              </a:spcAft>
              <a:buClr>
                <a:schemeClr val="lt1"/>
              </a:buClr>
              <a:buSzPts val="1800"/>
              <a:buFont typeface="Source Code Pro"/>
              <a:buChar char="○"/>
            </a:pPr>
            <a:r>
              <a:rPr lang="en" sz="1800">
                <a:solidFill>
                  <a:schemeClr val="lt1"/>
                </a:solidFill>
                <a:latin typeface="Source Code Pro"/>
                <a:ea typeface="Source Code Pro"/>
                <a:cs typeface="Source Code Pro"/>
                <a:sym typeface="Source Code Pro"/>
              </a:rPr>
              <a:t>Managing and sharing reels</a:t>
            </a:r>
            <a:endParaRPr sz="1800">
              <a:solidFill>
                <a:schemeClr val="lt1"/>
              </a:solidFill>
              <a:latin typeface="Source Code Pro"/>
              <a:ea typeface="Source Code Pro"/>
              <a:cs typeface="Source Code Pro"/>
              <a:sym typeface="Source Code Pro"/>
            </a:endParaRPr>
          </a:p>
          <a:p>
            <a:pPr marL="914400" lvl="1" indent="-342900" algn="l" rtl="0">
              <a:lnSpc>
                <a:spcPct val="150000"/>
              </a:lnSpc>
              <a:spcBef>
                <a:spcPts val="0"/>
              </a:spcBef>
              <a:spcAft>
                <a:spcPts val="0"/>
              </a:spcAft>
              <a:buClr>
                <a:schemeClr val="lt1"/>
              </a:buClr>
              <a:buSzPts val="1800"/>
              <a:buFont typeface="Source Code Pro"/>
              <a:buChar char="○"/>
            </a:pPr>
            <a:r>
              <a:rPr lang="en" sz="1800">
                <a:solidFill>
                  <a:schemeClr val="lt1"/>
                </a:solidFill>
                <a:latin typeface="Source Code Pro"/>
                <a:ea typeface="Source Code Pro"/>
                <a:cs typeface="Source Code Pro"/>
                <a:sym typeface="Source Code Pro"/>
              </a:rPr>
              <a:t>Discovering reels</a:t>
            </a:r>
            <a:endParaRPr sz="1800">
              <a:solidFill>
                <a:schemeClr val="lt1"/>
              </a:solidFill>
              <a:latin typeface="Source Code Pro"/>
              <a:ea typeface="Source Code Pro"/>
              <a:cs typeface="Source Code Pro"/>
              <a:sym typeface="Source Code Pro"/>
            </a:endParaRPr>
          </a:p>
          <a:p>
            <a:pPr marL="914400" lvl="1" indent="-342900" algn="l" rtl="0">
              <a:lnSpc>
                <a:spcPct val="150000"/>
              </a:lnSpc>
              <a:spcBef>
                <a:spcPts val="0"/>
              </a:spcBef>
              <a:spcAft>
                <a:spcPts val="0"/>
              </a:spcAft>
              <a:buClr>
                <a:schemeClr val="lt1"/>
              </a:buClr>
              <a:buSzPts val="1800"/>
              <a:buFont typeface="Source Code Pro"/>
              <a:buChar char="○"/>
            </a:pPr>
            <a:r>
              <a:rPr lang="en" sz="1800">
                <a:solidFill>
                  <a:schemeClr val="lt1"/>
                </a:solidFill>
                <a:latin typeface="Source Code Pro"/>
                <a:ea typeface="Source Code Pro"/>
                <a:cs typeface="Source Code Pro"/>
                <a:sym typeface="Source Code Pro"/>
              </a:rPr>
              <a:t>Reporting reels (that violate Instagram guidelines)</a:t>
            </a:r>
            <a:endParaRPr sz="1800">
              <a:solidFill>
                <a:schemeClr val="lt1"/>
              </a:solidFill>
              <a:latin typeface="Source Code Pro"/>
              <a:ea typeface="Source Code Pro"/>
              <a:cs typeface="Source Code Pro"/>
              <a:sym typeface="Source Code Pr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are reels</a:t>
            </a:r>
            <a:endParaRPr/>
          </a:p>
        </p:txBody>
      </p:sp>
      <p:sp>
        <p:nvSpPr>
          <p:cNvPr id="64" name="Google Shape;64;p1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Reels are 15-, 30-, or 60-second videos that can be created however the creator prefers.</a:t>
            </a:r>
            <a:endParaRPr/>
          </a:p>
          <a:p>
            <a:pPr marL="457200" lvl="0" indent="-342900" algn="l" rtl="0">
              <a:spcBef>
                <a:spcPts val="0"/>
              </a:spcBef>
              <a:spcAft>
                <a:spcPts val="0"/>
              </a:spcAft>
              <a:buSzPts val="1800"/>
              <a:buChar char="●"/>
            </a:pPr>
            <a:r>
              <a:rPr lang="en"/>
              <a:t>They can be combined with music, themes, or other elements to engage viewers in more creative ways than just a plain image.</a:t>
            </a:r>
            <a:endParaRPr/>
          </a:p>
          <a:p>
            <a:pPr marL="457200" lvl="0" indent="-342900" algn="l" rtl="0">
              <a:spcBef>
                <a:spcPts val="0"/>
              </a:spcBef>
              <a:spcAft>
                <a:spcPts val="0"/>
              </a:spcAft>
              <a:buSzPts val="1800"/>
              <a:buChar char="●"/>
            </a:pPr>
            <a:r>
              <a:rPr lang="en"/>
              <a:t>They can be used to bring attention to an issue, advertise, show off work, or just have fun.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Benefits of Reels</a:t>
            </a:r>
            <a:endParaRPr/>
          </a:p>
        </p:txBody>
      </p:sp>
      <p:sp>
        <p:nvSpPr>
          <p:cNvPr id="70" name="Google Shape;70;p15"/>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lnSpcReduction="20000"/>
          </a:bodyPr>
          <a:lstStyle/>
          <a:p>
            <a:pPr marL="457200" lvl="0" indent="-342900" algn="l" rtl="0">
              <a:spcBef>
                <a:spcPts val="0"/>
              </a:spcBef>
              <a:spcAft>
                <a:spcPts val="0"/>
              </a:spcAft>
              <a:buSzPts val="1800"/>
              <a:buChar char="●"/>
            </a:pPr>
            <a:r>
              <a:rPr lang="en"/>
              <a:t>Reels are more likely to show up on the Instagram explore page, which means more than just your followers will have the opportunity to see the reels (based on their algorithm) and thus further explore your Instagram profile.</a:t>
            </a:r>
            <a:endParaRPr/>
          </a:p>
          <a:p>
            <a:pPr marL="457200" lvl="0" indent="-342900" algn="l" rtl="0">
              <a:spcBef>
                <a:spcPts val="0"/>
              </a:spcBef>
              <a:spcAft>
                <a:spcPts val="0"/>
              </a:spcAft>
              <a:buSzPts val="1800"/>
              <a:buChar char="●"/>
            </a:pPr>
            <a:r>
              <a:rPr lang="en"/>
              <a:t>The creative process is entirely up to the maker, and there are plenty of tools to use and combine to make something entirely unique.</a:t>
            </a:r>
            <a:endParaRPr/>
          </a:p>
          <a:p>
            <a:pPr marL="457200" lvl="0" indent="-342900" algn="l" rtl="0">
              <a:spcBef>
                <a:spcPts val="0"/>
              </a:spcBef>
              <a:spcAft>
                <a:spcPts val="0"/>
              </a:spcAft>
              <a:buSzPts val="1800"/>
              <a:buChar char="●"/>
            </a:pPr>
            <a:r>
              <a:rPr lang="en"/>
              <a:t>For beginners, there are also templates you can explore and use.</a:t>
            </a:r>
            <a:endParaRPr/>
          </a:p>
          <a:p>
            <a:pPr marL="457200" lvl="0" indent="-342900" algn="l" rtl="0">
              <a:spcBef>
                <a:spcPts val="0"/>
              </a:spcBef>
              <a:spcAft>
                <a:spcPts val="0"/>
              </a:spcAft>
              <a:buSzPts val="1800"/>
              <a:buChar char="●"/>
            </a:pPr>
            <a:r>
              <a:rPr lang="en"/>
              <a:t>Content can be as simple or as complex as the creator wishes.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Benefits of reels continued</a:t>
            </a:r>
            <a:endParaRPr/>
          </a:p>
        </p:txBody>
      </p:sp>
      <p:sp>
        <p:nvSpPr>
          <p:cNvPr id="76" name="Google Shape;76;p16"/>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Char char="●"/>
            </a:pPr>
            <a:r>
              <a:rPr lang="en"/>
              <a:t>Reels are similar to TikTok in that they are short and use music or extended audio clips to interest viewers.</a:t>
            </a:r>
            <a:endParaRPr/>
          </a:p>
          <a:p>
            <a:pPr marL="457200" lvl="0" indent="-342900" algn="l" rtl="0">
              <a:spcBef>
                <a:spcPts val="0"/>
              </a:spcBef>
              <a:spcAft>
                <a:spcPts val="0"/>
              </a:spcAft>
              <a:buSzPts val="1800"/>
              <a:buChar char="●"/>
            </a:pPr>
            <a:r>
              <a:rPr lang="en"/>
              <a:t>Beyond that, they engage the diverse age group present on Instagram instead of having to use another app like TikTok to make the videos.</a:t>
            </a:r>
            <a:endParaRPr/>
          </a:p>
          <a:p>
            <a:pPr marL="457200" lvl="0" indent="-342900" algn="l" rtl="0">
              <a:spcBef>
                <a:spcPts val="0"/>
              </a:spcBef>
              <a:spcAft>
                <a:spcPts val="0"/>
              </a:spcAft>
              <a:buSzPts val="1800"/>
              <a:buChar char="●"/>
            </a:pPr>
            <a:r>
              <a:rPr lang="en"/>
              <a:t>This means younger viewers can engage with content in a  format they are accustomed to and older viewers do not have to navigate the noise of a new platform to see the longer videos.</a:t>
            </a:r>
            <a:endParaRPr/>
          </a:p>
          <a:p>
            <a:pPr marL="0" lvl="0" indent="0" algn="l" rtl="0">
              <a:spcBef>
                <a:spcPts val="120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Instagram Algorithm</a:t>
            </a:r>
            <a:endParaRPr/>
          </a:p>
        </p:txBody>
      </p:sp>
      <p:sp>
        <p:nvSpPr>
          <p:cNvPr id="82" name="Google Shape;82;p17"/>
          <p:cNvSpPr txBox="1"/>
          <p:nvPr/>
        </p:nvSpPr>
        <p:spPr>
          <a:xfrm>
            <a:off x="311700" y="1158600"/>
            <a:ext cx="8338800" cy="32280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Clr>
                <a:schemeClr val="dk2"/>
              </a:buClr>
              <a:buSzPts val="1800"/>
              <a:buFont typeface="Source Code Pro"/>
              <a:buChar char="●"/>
            </a:pPr>
            <a:r>
              <a:rPr lang="en" sz="1800">
                <a:solidFill>
                  <a:schemeClr val="dk2"/>
                </a:solidFill>
                <a:latin typeface="Source Code Pro"/>
                <a:ea typeface="Source Code Pro"/>
                <a:cs typeface="Source Code Pro"/>
                <a:sym typeface="Source Code Pro"/>
              </a:rPr>
              <a:t>Relevance of the content</a:t>
            </a:r>
            <a:endParaRPr sz="1800">
              <a:solidFill>
                <a:schemeClr val="dk2"/>
              </a:solidFill>
              <a:latin typeface="Source Code Pro"/>
              <a:ea typeface="Source Code Pro"/>
              <a:cs typeface="Source Code Pro"/>
              <a:sym typeface="Source Code Pro"/>
            </a:endParaRPr>
          </a:p>
          <a:p>
            <a:pPr marL="914400" lvl="1" indent="-342900" algn="l" rtl="0">
              <a:spcBef>
                <a:spcPts val="0"/>
              </a:spcBef>
              <a:spcAft>
                <a:spcPts val="0"/>
              </a:spcAft>
              <a:buClr>
                <a:schemeClr val="dk2"/>
              </a:buClr>
              <a:buSzPts val="1800"/>
              <a:buFont typeface="Source Code Pro"/>
              <a:buChar char="○"/>
            </a:pPr>
            <a:r>
              <a:rPr lang="en" sz="1800">
                <a:solidFill>
                  <a:schemeClr val="dk2"/>
                </a:solidFill>
                <a:latin typeface="Source Code Pro"/>
                <a:ea typeface="Source Code Pro"/>
                <a:cs typeface="Source Code Pro"/>
                <a:sym typeface="Source Code Pro"/>
              </a:rPr>
              <a:t>If a user liked or engaged in some way with a reel or post in the past, Instagram takes note of the subject and tries to show similar content.</a:t>
            </a:r>
            <a:endParaRPr sz="1800">
              <a:solidFill>
                <a:schemeClr val="dk2"/>
              </a:solidFill>
              <a:latin typeface="Source Code Pro"/>
              <a:ea typeface="Source Code Pro"/>
              <a:cs typeface="Source Code Pro"/>
              <a:sym typeface="Source Code Pro"/>
            </a:endParaRPr>
          </a:p>
          <a:p>
            <a:pPr marL="457200" lvl="0" indent="-342900" algn="l" rtl="0">
              <a:spcBef>
                <a:spcPts val="0"/>
              </a:spcBef>
              <a:spcAft>
                <a:spcPts val="0"/>
              </a:spcAft>
              <a:buClr>
                <a:schemeClr val="dk2"/>
              </a:buClr>
              <a:buSzPts val="1800"/>
              <a:buFont typeface="Source Code Pro"/>
              <a:buChar char="●"/>
            </a:pPr>
            <a:r>
              <a:rPr lang="en" sz="1800">
                <a:solidFill>
                  <a:schemeClr val="dk2"/>
                </a:solidFill>
                <a:latin typeface="Source Code Pro"/>
                <a:ea typeface="Source Code Pro"/>
                <a:cs typeface="Source Code Pro"/>
                <a:sym typeface="Source Code Pro"/>
              </a:rPr>
              <a:t>Timeliness</a:t>
            </a:r>
            <a:endParaRPr sz="1800">
              <a:solidFill>
                <a:schemeClr val="dk2"/>
              </a:solidFill>
              <a:latin typeface="Source Code Pro"/>
              <a:ea typeface="Source Code Pro"/>
              <a:cs typeface="Source Code Pro"/>
              <a:sym typeface="Source Code Pro"/>
            </a:endParaRPr>
          </a:p>
          <a:p>
            <a:pPr marL="914400" lvl="1" indent="-342900" algn="l" rtl="0">
              <a:spcBef>
                <a:spcPts val="0"/>
              </a:spcBef>
              <a:spcAft>
                <a:spcPts val="0"/>
              </a:spcAft>
              <a:buClr>
                <a:schemeClr val="dk2"/>
              </a:buClr>
              <a:buSzPts val="1800"/>
              <a:buFont typeface="Source Code Pro"/>
              <a:buChar char="○"/>
            </a:pPr>
            <a:r>
              <a:rPr lang="en" sz="1800">
                <a:solidFill>
                  <a:schemeClr val="dk2"/>
                </a:solidFill>
                <a:latin typeface="Source Code Pro"/>
                <a:ea typeface="Source Code Pro"/>
                <a:cs typeface="Source Code Pro"/>
                <a:sym typeface="Source Code Pro"/>
              </a:rPr>
              <a:t>People want to see what’s new.</a:t>
            </a:r>
            <a:endParaRPr sz="1800">
              <a:solidFill>
                <a:schemeClr val="dk2"/>
              </a:solidFill>
              <a:latin typeface="Source Code Pro"/>
              <a:ea typeface="Source Code Pro"/>
              <a:cs typeface="Source Code Pro"/>
              <a:sym typeface="Source Code Pro"/>
            </a:endParaRPr>
          </a:p>
          <a:p>
            <a:pPr marL="457200" lvl="0" indent="-342900" algn="l" rtl="0">
              <a:spcBef>
                <a:spcPts val="0"/>
              </a:spcBef>
              <a:spcAft>
                <a:spcPts val="0"/>
              </a:spcAft>
              <a:buClr>
                <a:schemeClr val="dk2"/>
              </a:buClr>
              <a:buSzPts val="1800"/>
              <a:buFont typeface="Source Code Pro"/>
              <a:buChar char="●"/>
            </a:pPr>
            <a:r>
              <a:rPr lang="en" sz="1800">
                <a:solidFill>
                  <a:schemeClr val="dk2"/>
                </a:solidFill>
                <a:latin typeface="Source Code Pro"/>
                <a:ea typeface="Source Code Pro"/>
                <a:cs typeface="Source Code Pro"/>
                <a:sym typeface="Source Code Pro"/>
              </a:rPr>
              <a:t>Popularity </a:t>
            </a:r>
            <a:endParaRPr sz="1800">
              <a:solidFill>
                <a:schemeClr val="dk2"/>
              </a:solidFill>
              <a:latin typeface="Source Code Pro"/>
              <a:ea typeface="Source Code Pro"/>
              <a:cs typeface="Source Code Pro"/>
              <a:sym typeface="Source Code Pro"/>
            </a:endParaRPr>
          </a:p>
          <a:p>
            <a:pPr marL="914400" lvl="1" indent="-342900" algn="l" rtl="0">
              <a:spcBef>
                <a:spcPts val="0"/>
              </a:spcBef>
              <a:spcAft>
                <a:spcPts val="0"/>
              </a:spcAft>
              <a:buClr>
                <a:schemeClr val="dk2"/>
              </a:buClr>
              <a:buSzPts val="1800"/>
              <a:buFont typeface="Source Code Pro"/>
              <a:buChar char="○"/>
            </a:pPr>
            <a:r>
              <a:rPr lang="en" sz="1800">
                <a:solidFill>
                  <a:schemeClr val="dk2"/>
                </a:solidFill>
                <a:latin typeface="Source Code Pro"/>
                <a:ea typeface="Source Code Pro"/>
                <a:cs typeface="Source Code Pro"/>
                <a:sym typeface="Source Code Pro"/>
              </a:rPr>
              <a:t>If the reels are receiving likes, being shared and getting audiences to engage, Instagram will see that as something special that other people might like, too, thus boosting it to the explore page.  </a:t>
            </a:r>
            <a:endParaRPr sz="1800">
              <a:solidFill>
                <a:schemeClr val="dk2"/>
              </a:solidFill>
              <a:latin typeface="Source Code Pro"/>
              <a:ea typeface="Source Code Pro"/>
              <a:cs typeface="Source Code Pro"/>
              <a:sym typeface="Source Code Pro"/>
            </a:endParaRPr>
          </a:p>
          <a:p>
            <a:pPr marL="0" lvl="0" indent="0" algn="l" rtl="0">
              <a:spcBef>
                <a:spcPts val="0"/>
              </a:spcBef>
              <a:spcAft>
                <a:spcPts val="0"/>
              </a:spcAft>
              <a:buNone/>
            </a:pPr>
            <a:endParaRPr sz="1800">
              <a:solidFill>
                <a:schemeClr val="dk2"/>
              </a:solidFill>
              <a:latin typeface="Source Code Pro"/>
              <a:ea typeface="Source Code Pro"/>
              <a:cs typeface="Source Code Pro"/>
              <a:sym typeface="Source Code Pr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Best time to post a reel</a:t>
            </a:r>
            <a:endParaRPr/>
          </a:p>
        </p:txBody>
      </p:sp>
      <p:graphicFrame>
        <p:nvGraphicFramePr>
          <p:cNvPr id="88" name="Google Shape;88;p18"/>
          <p:cNvGraphicFramePr/>
          <p:nvPr/>
        </p:nvGraphicFramePr>
        <p:xfrm>
          <a:off x="482600" y="1351200"/>
          <a:ext cx="3000000" cy="3000000"/>
        </p:xfrm>
        <a:graphic>
          <a:graphicData uri="http://schemas.openxmlformats.org/drawingml/2006/table">
            <a:tbl>
              <a:tblPr>
                <a:noFill/>
                <a:tableStyleId>{39C84309-5AF2-4262-83C0-728C47A90920}</a:tableStyleId>
              </a:tblPr>
              <a:tblGrid>
                <a:gridCol w="11684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gridCol w="1168400">
                  <a:extLst>
                    <a:ext uri="{9D8B030D-6E8A-4147-A177-3AD203B41FA5}">
                      <a16:colId xmlns:a16="http://schemas.microsoft.com/office/drawing/2014/main" val="20002"/>
                    </a:ext>
                  </a:extLst>
                </a:gridCol>
                <a:gridCol w="1168400">
                  <a:extLst>
                    <a:ext uri="{9D8B030D-6E8A-4147-A177-3AD203B41FA5}">
                      <a16:colId xmlns:a16="http://schemas.microsoft.com/office/drawing/2014/main" val="20003"/>
                    </a:ext>
                  </a:extLst>
                </a:gridCol>
                <a:gridCol w="1168400">
                  <a:extLst>
                    <a:ext uri="{9D8B030D-6E8A-4147-A177-3AD203B41FA5}">
                      <a16:colId xmlns:a16="http://schemas.microsoft.com/office/drawing/2014/main" val="20004"/>
                    </a:ext>
                  </a:extLst>
                </a:gridCol>
                <a:gridCol w="1168400">
                  <a:extLst>
                    <a:ext uri="{9D8B030D-6E8A-4147-A177-3AD203B41FA5}">
                      <a16:colId xmlns:a16="http://schemas.microsoft.com/office/drawing/2014/main" val="20005"/>
                    </a:ext>
                  </a:extLst>
                </a:gridCol>
                <a:gridCol w="1168400">
                  <a:extLst>
                    <a:ext uri="{9D8B030D-6E8A-4147-A177-3AD203B41FA5}">
                      <a16:colId xmlns:a16="http://schemas.microsoft.com/office/drawing/2014/main" val="20006"/>
                    </a:ext>
                  </a:extLst>
                </a:gridCol>
              </a:tblGrid>
              <a:tr h="356275">
                <a:tc>
                  <a:txBody>
                    <a:bodyPr/>
                    <a:lstStyle/>
                    <a:p>
                      <a:pPr marL="0" lvl="0" indent="0" algn="l" rtl="0">
                        <a:spcBef>
                          <a:spcPts val="0"/>
                        </a:spcBef>
                        <a:spcAft>
                          <a:spcPts val="0"/>
                        </a:spcAft>
                        <a:buNone/>
                      </a:pPr>
                      <a:r>
                        <a:rPr lang="en"/>
                        <a:t>Sun</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76A5AF"/>
                    </a:solidFill>
                  </a:tcPr>
                </a:tc>
                <a:tc>
                  <a:txBody>
                    <a:bodyPr/>
                    <a:lstStyle/>
                    <a:p>
                      <a:pPr marL="0" lvl="0" indent="0" algn="l" rtl="0">
                        <a:spcBef>
                          <a:spcPts val="0"/>
                        </a:spcBef>
                        <a:spcAft>
                          <a:spcPts val="0"/>
                        </a:spcAft>
                        <a:buNone/>
                      </a:pPr>
                      <a:r>
                        <a:rPr lang="en"/>
                        <a:t>Mon</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76A5AF"/>
                    </a:solidFill>
                  </a:tcPr>
                </a:tc>
                <a:tc>
                  <a:txBody>
                    <a:bodyPr/>
                    <a:lstStyle/>
                    <a:p>
                      <a:pPr marL="0" lvl="0" indent="0" algn="l" rtl="0">
                        <a:spcBef>
                          <a:spcPts val="0"/>
                        </a:spcBef>
                        <a:spcAft>
                          <a:spcPts val="0"/>
                        </a:spcAft>
                        <a:buNone/>
                      </a:pPr>
                      <a:r>
                        <a:rPr lang="en"/>
                        <a:t>Tues</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76A5AF"/>
                    </a:solidFill>
                  </a:tcPr>
                </a:tc>
                <a:tc>
                  <a:txBody>
                    <a:bodyPr/>
                    <a:lstStyle/>
                    <a:p>
                      <a:pPr marL="0" lvl="0" indent="0" algn="l" rtl="0">
                        <a:spcBef>
                          <a:spcPts val="0"/>
                        </a:spcBef>
                        <a:spcAft>
                          <a:spcPts val="0"/>
                        </a:spcAft>
                        <a:buNone/>
                      </a:pPr>
                      <a:r>
                        <a:rPr lang="en"/>
                        <a:t>Wed</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76A5AF"/>
                    </a:solidFill>
                  </a:tcPr>
                </a:tc>
                <a:tc>
                  <a:txBody>
                    <a:bodyPr/>
                    <a:lstStyle/>
                    <a:p>
                      <a:pPr marL="0" lvl="0" indent="0" algn="l" rtl="0">
                        <a:spcBef>
                          <a:spcPts val="0"/>
                        </a:spcBef>
                        <a:spcAft>
                          <a:spcPts val="0"/>
                        </a:spcAft>
                        <a:buNone/>
                      </a:pPr>
                      <a:r>
                        <a:rPr lang="en"/>
                        <a:t>Thu</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76A5AF"/>
                    </a:solidFill>
                  </a:tcPr>
                </a:tc>
                <a:tc>
                  <a:txBody>
                    <a:bodyPr/>
                    <a:lstStyle/>
                    <a:p>
                      <a:pPr marL="0" lvl="0" indent="0" algn="l" rtl="0">
                        <a:spcBef>
                          <a:spcPts val="0"/>
                        </a:spcBef>
                        <a:spcAft>
                          <a:spcPts val="0"/>
                        </a:spcAft>
                        <a:buNone/>
                      </a:pPr>
                      <a:r>
                        <a:rPr lang="en"/>
                        <a:t>Fri</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76A5AF"/>
                    </a:solidFill>
                  </a:tcPr>
                </a:tc>
                <a:tc>
                  <a:txBody>
                    <a:bodyPr/>
                    <a:lstStyle/>
                    <a:p>
                      <a:pPr marL="0" lvl="0" indent="0" algn="l" rtl="0">
                        <a:spcBef>
                          <a:spcPts val="0"/>
                        </a:spcBef>
                        <a:spcAft>
                          <a:spcPts val="0"/>
                        </a:spcAft>
                        <a:buNone/>
                      </a:pPr>
                      <a:r>
                        <a:rPr lang="en"/>
                        <a:t>Sat</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76A5AF"/>
                    </a:solidFill>
                  </a:tcPr>
                </a:tc>
                <a:extLst>
                  <a:ext uri="{0D108BD9-81ED-4DB2-BD59-A6C34878D82A}">
                    <a16:rowId xmlns:a16="http://schemas.microsoft.com/office/drawing/2014/main" val="10000"/>
                  </a:ext>
                </a:extLst>
              </a:tr>
              <a:tr h="541475">
                <a:tc>
                  <a:txBody>
                    <a:bodyPr/>
                    <a:lstStyle/>
                    <a:p>
                      <a:pPr marL="0" lvl="0" indent="0" algn="l" rtl="0">
                        <a:spcBef>
                          <a:spcPts val="0"/>
                        </a:spcBef>
                        <a:spcAft>
                          <a:spcPts val="0"/>
                        </a:spcAft>
                        <a:buNone/>
                      </a:pPr>
                      <a:r>
                        <a:rPr lang="en"/>
                        <a:t>7am</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tc>
                  <a:txBody>
                    <a:bodyPr/>
                    <a:lstStyle/>
                    <a:p>
                      <a:pPr marL="0" lvl="0" indent="0" algn="l" rtl="0">
                        <a:spcBef>
                          <a:spcPts val="0"/>
                        </a:spcBef>
                        <a:spcAft>
                          <a:spcPts val="0"/>
                        </a:spcAft>
                        <a:buNone/>
                      </a:pPr>
                      <a:r>
                        <a:rPr lang="en"/>
                        <a:t>7am</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tc>
                  <a:txBody>
                    <a:bodyPr/>
                    <a:lstStyle/>
                    <a:p>
                      <a:pPr marL="0" lvl="0" indent="0" algn="l" rtl="0">
                        <a:spcBef>
                          <a:spcPts val="0"/>
                        </a:spcBef>
                        <a:spcAft>
                          <a:spcPts val="0"/>
                        </a:spcAft>
                        <a:buNone/>
                      </a:pPr>
                      <a:r>
                        <a:rPr lang="en"/>
                        <a:t>3am</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tc>
                  <a:txBody>
                    <a:bodyPr/>
                    <a:lstStyle/>
                    <a:p>
                      <a:pPr marL="0" lvl="0" indent="0" algn="l" rtl="0">
                        <a:spcBef>
                          <a:spcPts val="0"/>
                        </a:spcBef>
                        <a:spcAft>
                          <a:spcPts val="0"/>
                        </a:spcAft>
                        <a:buNone/>
                      </a:pPr>
                      <a:r>
                        <a:rPr lang="en"/>
                        <a:t>8am </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tc>
                  <a:txBody>
                    <a:bodyPr/>
                    <a:lstStyle/>
                    <a:p>
                      <a:pPr marL="0" lvl="0" indent="0" algn="l" rtl="0">
                        <a:spcBef>
                          <a:spcPts val="0"/>
                        </a:spcBef>
                        <a:spcAft>
                          <a:spcPts val="0"/>
                        </a:spcAft>
                        <a:buNone/>
                      </a:pPr>
                      <a:r>
                        <a:rPr lang="en"/>
                        <a:t>10am </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tc>
                  <a:txBody>
                    <a:bodyPr/>
                    <a:lstStyle/>
                    <a:p>
                      <a:pPr marL="0" lvl="0" indent="0" algn="l" rtl="0">
                        <a:spcBef>
                          <a:spcPts val="0"/>
                        </a:spcBef>
                        <a:spcAft>
                          <a:spcPts val="0"/>
                        </a:spcAft>
                        <a:buNone/>
                      </a:pPr>
                      <a:r>
                        <a:rPr lang="en"/>
                        <a:t>5am</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tc>
                  <a:txBody>
                    <a:bodyPr/>
                    <a:lstStyle/>
                    <a:p>
                      <a:pPr marL="0" lvl="0" indent="0" algn="l" rtl="0">
                        <a:spcBef>
                          <a:spcPts val="0"/>
                        </a:spcBef>
                        <a:spcAft>
                          <a:spcPts val="0"/>
                        </a:spcAft>
                        <a:buNone/>
                      </a:pPr>
                      <a:r>
                        <a:rPr lang="en"/>
                        <a:t>11am</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extLst>
                  <a:ext uri="{0D108BD9-81ED-4DB2-BD59-A6C34878D82A}">
                    <a16:rowId xmlns:a16="http://schemas.microsoft.com/office/drawing/2014/main" val="10001"/>
                  </a:ext>
                </a:extLst>
              </a:tr>
              <a:tr h="541475">
                <a:tc>
                  <a:txBody>
                    <a:bodyPr/>
                    <a:lstStyle/>
                    <a:p>
                      <a:pPr marL="0" lvl="0" indent="0" algn="l" rtl="0">
                        <a:spcBef>
                          <a:spcPts val="0"/>
                        </a:spcBef>
                        <a:spcAft>
                          <a:spcPts val="0"/>
                        </a:spcAft>
                        <a:buNone/>
                      </a:pPr>
                      <a:r>
                        <a:rPr lang="en"/>
                        <a:t>8am </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tc>
                  <a:txBody>
                    <a:bodyPr/>
                    <a:lstStyle/>
                    <a:p>
                      <a:pPr marL="0" lvl="0" indent="0" algn="l" rtl="0">
                        <a:spcBef>
                          <a:spcPts val="0"/>
                        </a:spcBef>
                        <a:spcAft>
                          <a:spcPts val="0"/>
                        </a:spcAft>
                        <a:buNone/>
                      </a:pPr>
                      <a:r>
                        <a:rPr lang="en"/>
                        <a:t>11am</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tc>
                  <a:txBody>
                    <a:bodyPr/>
                    <a:lstStyle/>
                    <a:p>
                      <a:pPr marL="0" lvl="0" indent="0" algn="l" rtl="0">
                        <a:spcBef>
                          <a:spcPts val="0"/>
                        </a:spcBef>
                        <a:spcAft>
                          <a:spcPts val="0"/>
                        </a:spcAft>
                        <a:buNone/>
                      </a:pPr>
                      <a:r>
                        <a:rPr lang="en"/>
                        <a:t>5am</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tc>
                  <a:txBody>
                    <a:bodyPr/>
                    <a:lstStyle/>
                    <a:p>
                      <a:pPr marL="0" lvl="0" indent="0" algn="l" rtl="0">
                        <a:spcBef>
                          <a:spcPts val="0"/>
                        </a:spcBef>
                        <a:spcAft>
                          <a:spcPts val="0"/>
                        </a:spcAft>
                        <a:buNone/>
                      </a:pPr>
                      <a:r>
                        <a:rPr lang="en"/>
                        <a:t>9am </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tc>
                  <a:txBody>
                    <a:bodyPr/>
                    <a:lstStyle/>
                    <a:p>
                      <a:pPr marL="0" lvl="0" indent="0" algn="l" rtl="0">
                        <a:spcBef>
                          <a:spcPts val="0"/>
                        </a:spcBef>
                        <a:spcAft>
                          <a:spcPts val="0"/>
                        </a:spcAft>
                        <a:buNone/>
                      </a:pPr>
                      <a:r>
                        <a:rPr lang="en"/>
                        <a:t>1pm</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tc>
                  <a:txBody>
                    <a:bodyPr/>
                    <a:lstStyle/>
                    <a:p>
                      <a:pPr marL="0" lvl="0" indent="0" algn="l" rtl="0">
                        <a:spcBef>
                          <a:spcPts val="0"/>
                        </a:spcBef>
                        <a:spcAft>
                          <a:spcPts val="0"/>
                        </a:spcAft>
                        <a:buNone/>
                      </a:pPr>
                      <a:r>
                        <a:rPr lang="en"/>
                        <a:t>1pm </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tc>
                  <a:txBody>
                    <a:bodyPr/>
                    <a:lstStyle/>
                    <a:p>
                      <a:pPr marL="0" lvl="0" indent="0" algn="l" rtl="0">
                        <a:spcBef>
                          <a:spcPts val="0"/>
                        </a:spcBef>
                        <a:spcAft>
                          <a:spcPts val="0"/>
                        </a:spcAft>
                        <a:buNone/>
                      </a:pPr>
                      <a:r>
                        <a:rPr lang="en"/>
                        <a:t>6pm</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extLst>
                  <a:ext uri="{0D108BD9-81ED-4DB2-BD59-A6C34878D82A}">
                    <a16:rowId xmlns:a16="http://schemas.microsoft.com/office/drawing/2014/main" val="10002"/>
                  </a:ext>
                </a:extLst>
              </a:tr>
              <a:tr h="541475">
                <a:tc>
                  <a:txBody>
                    <a:bodyPr/>
                    <a:lstStyle/>
                    <a:p>
                      <a:pPr marL="0" lvl="0" indent="0" algn="l" rtl="0">
                        <a:spcBef>
                          <a:spcPts val="0"/>
                        </a:spcBef>
                        <a:spcAft>
                          <a:spcPts val="0"/>
                        </a:spcAft>
                        <a:buNone/>
                      </a:pPr>
                      <a:r>
                        <a:rPr lang="en"/>
                        <a:t>4pm</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tc>
                  <a:txBody>
                    <a:bodyPr/>
                    <a:lstStyle/>
                    <a:p>
                      <a:pPr marL="0" lvl="0" indent="0" algn="l" rtl="0">
                        <a:spcBef>
                          <a:spcPts val="0"/>
                        </a:spcBef>
                        <a:spcAft>
                          <a:spcPts val="0"/>
                        </a:spcAft>
                        <a:buNone/>
                      </a:pPr>
                      <a:r>
                        <a:rPr lang="en"/>
                        <a:t>11pm</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tc>
                  <a:txBody>
                    <a:bodyPr/>
                    <a:lstStyle/>
                    <a:p>
                      <a:pPr marL="0" lvl="0" indent="0" algn="l" rtl="0">
                        <a:spcBef>
                          <a:spcPts val="0"/>
                        </a:spcBef>
                        <a:spcAft>
                          <a:spcPts val="0"/>
                        </a:spcAft>
                        <a:buNone/>
                      </a:pPr>
                      <a:r>
                        <a:rPr lang="en"/>
                        <a:t>10am</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tc>
                  <a:txBody>
                    <a:bodyPr/>
                    <a:lstStyle/>
                    <a:p>
                      <a:pPr marL="0" lvl="0" indent="0" algn="l" rtl="0">
                        <a:spcBef>
                          <a:spcPts val="0"/>
                        </a:spcBef>
                        <a:spcAft>
                          <a:spcPts val="0"/>
                        </a:spcAft>
                        <a:buNone/>
                      </a:pPr>
                      <a:r>
                        <a:rPr lang="en"/>
                        <a:t>12pm</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tc>
                  <a:txBody>
                    <a:bodyPr/>
                    <a:lstStyle/>
                    <a:p>
                      <a:pPr marL="0" lvl="0" indent="0" algn="l" rtl="0">
                        <a:spcBef>
                          <a:spcPts val="0"/>
                        </a:spcBef>
                        <a:spcAft>
                          <a:spcPts val="0"/>
                        </a:spcAft>
                        <a:buNone/>
                      </a:pPr>
                      <a:r>
                        <a:rPr lang="en"/>
                        <a:t>8pm</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tc>
                  <a:txBody>
                    <a:bodyPr/>
                    <a:lstStyle/>
                    <a:p>
                      <a:pPr marL="0" lvl="0" indent="0" algn="l" rtl="0">
                        <a:spcBef>
                          <a:spcPts val="0"/>
                        </a:spcBef>
                        <a:spcAft>
                          <a:spcPts val="0"/>
                        </a:spcAft>
                        <a:buNone/>
                      </a:pPr>
                      <a:r>
                        <a:rPr lang="en"/>
                        <a:t>3pm</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tc>
                  <a:txBody>
                    <a:bodyPr/>
                    <a:lstStyle/>
                    <a:p>
                      <a:pPr marL="0" lvl="0" indent="0" algn="l" rtl="0">
                        <a:spcBef>
                          <a:spcPts val="0"/>
                        </a:spcBef>
                        <a:spcAft>
                          <a:spcPts val="0"/>
                        </a:spcAft>
                        <a:buNone/>
                      </a:pPr>
                      <a:r>
                        <a:rPr lang="en"/>
                        <a:t>8pm</a:t>
                      </a:r>
                      <a:endParaRPr/>
                    </a:p>
                  </a:txBody>
                  <a:tcPr marL="91425" marR="91425" marT="91425" marB="91425">
                    <a:lnL w="9525" cap="flat" cmpd="sng">
                      <a:solidFill>
                        <a:srgbClr val="FFF2CC"/>
                      </a:solidFill>
                      <a:prstDash val="solid"/>
                      <a:round/>
                      <a:headEnd type="none" w="sm" len="sm"/>
                      <a:tailEnd type="none" w="sm" len="sm"/>
                    </a:lnL>
                    <a:lnR w="9525" cap="flat" cmpd="sng">
                      <a:solidFill>
                        <a:srgbClr val="FFF2CC"/>
                      </a:solidFill>
                      <a:prstDash val="solid"/>
                      <a:round/>
                      <a:headEnd type="none" w="sm" len="sm"/>
                      <a:tailEnd type="none" w="sm" len="sm"/>
                    </a:lnR>
                    <a:lnT w="9525" cap="flat" cmpd="sng">
                      <a:solidFill>
                        <a:srgbClr val="FFF2CC"/>
                      </a:solidFill>
                      <a:prstDash val="solid"/>
                      <a:round/>
                      <a:headEnd type="none" w="sm" len="sm"/>
                      <a:tailEnd type="none" w="sm" len="sm"/>
                    </a:lnT>
                    <a:lnB w="9525" cap="flat" cmpd="sng">
                      <a:solidFill>
                        <a:srgbClr val="FFF2CC"/>
                      </a:solidFill>
                      <a:prstDash val="solid"/>
                      <a:round/>
                      <a:headEnd type="none" w="sm" len="sm"/>
                      <a:tailEnd type="none" w="sm" len="sm"/>
                    </a:lnB>
                    <a:solidFill>
                      <a:srgbClr val="D0E0E3"/>
                    </a:solidFill>
                  </a:tcPr>
                </a:tc>
                <a:extLst>
                  <a:ext uri="{0D108BD9-81ED-4DB2-BD59-A6C34878D82A}">
                    <a16:rowId xmlns:a16="http://schemas.microsoft.com/office/drawing/2014/main" val="10003"/>
                  </a:ext>
                </a:extLst>
              </a:tr>
            </a:tbl>
          </a:graphicData>
        </a:graphic>
      </p:graphicFrame>
      <p:sp>
        <p:nvSpPr>
          <p:cNvPr id="89" name="Google Shape;89;p18"/>
          <p:cNvSpPr txBox="1"/>
          <p:nvPr/>
        </p:nvSpPr>
        <p:spPr>
          <a:xfrm>
            <a:off x="482600" y="3629175"/>
            <a:ext cx="8178900" cy="979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Source Code Pro"/>
                <a:ea typeface="Source Code Pro"/>
                <a:cs typeface="Source Code Pro"/>
                <a:sym typeface="Source Code Pro"/>
              </a:rPr>
              <a:t>**These are just some generalized suggestions. The best time for Kids Cancer Alliance to post is entirely up to how your followers commonly interact with your page based on the time spent on the page, the time they log on, and how often you post.**</a:t>
            </a:r>
            <a:endParaRPr>
              <a:latin typeface="Source Code Pro"/>
              <a:ea typeface="Source Code Pro"/>
              <a:cs typeface="Source Code Pro"/>
              <a:sym typeface="Source Code Pr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19" descr="instagram reels audience menu"/>
          <p:cNvPicPr preferRelativeResize="0"/>
          <p:nvPr/>
        </p:nvPicPr>
        <p:blipFill>
          <a:blip r:embed="rId3">
            <a:alphaModFix/>
          </a:blip>
          <a:stretch>
            <a:fillRect/>
          </a:stretch>
        </p:blipFill>
        <p:spPr>
          <a:xfrm>
            <a:off x="440588" y="1454875"/>
            <a:ext cx="4015775" cy="2233775"/>
          </a:xfrm>
          <a:prstGeom prst="rect">
            <a:avLst/>
          </a:prstGeom>
          <a:noFill/>
          <a:ln>
            <a:noFill/>
          </a:ln>
        </p:spPr>
      </p:pic>
      <p:pic>
        <p:nvPicPr>
          <p:cNvPr id="95" name="Google Shape;95;p19" descr="instagram reels ad audience profile"/>
          <p:cNvPicPr preferRelativeResize="0"/>
          <p:nvPr/>
        </p:nvPicPr>
        <p:blipFill>
          <a:blip r:embed="rId4">
            <a:alphaModFix/>
          </a:blip>
          <a:stretch>
            <a:fillRect/>
          </a:stretch>
        </p:blipFill>
        <p:spPr>
          <a:xfrm>
            <a:off x="4687638" y="1454876"/>
            <a:ext cx="4015775" cy="2233773"/>
          </a:xfrm>
          <a:prstGeom prst="rect">
            <a:avLst/>
          </a:prstGeom>
          <a:noFill/>
          <a:ln>
            <a:noFill/>
          </a:ln>
        </p:spPr>
      </p:pic>
      <p:sp>
        <p:nvSpPr>
          <p:cNvPr id="96" name="Google Shape;96;p19"/>
          <p:cNvSpPr txBox="1"/>
          <p:nvPr/>
        </p:nvSpPr>
        <p:spPr>
          <a:xfrm>
            <a:off x="440600" y="284025"/>
            <a:ext cx="4537500" cy="742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750" u="sng">
                <a:solidFill>
                  <a:schemeClr val="accent1"/>
                </a:solidFill>
                <a:latin typeface="Source Code Pro"/>
                <a:ea typeface="Source Code Pro"/>
                <a:cs typeface="Source Code Pro"/>
                <a:sym typeface="Source Code Pro"/>
                <a:hlinkClick r:id="rId5">
                  <a:extLst>
                    <a:ext uri="{A12FA001-AC4F-418D-AE19-62706E023703}">
                      <ahyp:hlinkClr xmlns:ahyp="http://schemas.microsoft.com/office/drawing/2018/hyperlinkcolor" val="tx"/>
                    </a:ext>
                  </a:extLst>
                </a:hlinkClick>
              </a:rPr>
              <a:t>Reel Statistics </a:t>
            </a:r>
            <a:endParaRPr sz="3750">
              <a:solidFill>
                <a:schemeClr val="accent1"/>
              </a:solidFill>
              <a:latin typeface="Source Code Pro"/>
              <a:ea typeface="Source Code Pro"/>
              <a:cs typeface="Source Code Pro"/>
              <a:sym typeface="Source Code Pr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Google Shape;101;p20"/>
          <p:cNvPicPr preferRelativeResize="0"/>
          <p:nvPr/>
        </p:nvPicPr>
        <p:blipFill>
          <a:blip r:embed="rId3">
            <a:alphaModFix/>
          </a:blip>
          <a:stretch>
            <a:fillRect/>
          </a:stretch>
        </p:blipFill>
        <p:spPr>
          <a:xfrm>
            <a:off x="392838" y="1043075"/>
            <a:ext cx="8358326" cy="3018275"/>
          </a:xfrm>
          <a:prstGeom prst="rect">
            <a:avLst/>
          </a:prstGeom>
          <a:noFill/>
          <a:ln>
            <a:noFill/>
          </a:ln>
        </p:spPr>
      </p:pic>
      <p:sp>
        <p:nvSpPr>
          <p:cNvPr id="102" name="Google Shape;102;p20"/>
          <p:cNvSpPr txBox="1"/>
          <p:nvPr/>
        </p:nvSpPr>
        <p:spPr>
          <a:xfrm>
            <a:off x="474613" y="4061350"/>
            <a:ext cx="81948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u="sng">
                <a:solidFill>
                  <a:schemeClr val="dk2"/>
                </a:solidFill>
                <a:hlinkClick r:id="rId4">
                  <a:extLst>
                    <a:ext uri="{A12FA001-AC4F-418D-AE19-62706E023703}">
                      <ahyp:hlinkClr xmlns:ahyp="http://schemas.microsoft.com/office/drawing/2018/hyperlinkcolor" val="tx"/>
                    </a:ext>
                  </a:extLst>
                </a:hlinkClick>
              </a:rPr>
              <a:t>https://blog.hootsuite.com/best-time-to-post-on-instagram/#Overall_best_time_to_post_on_Instagram_for_likes_comments_and_shares</a:t>
            </a:r>
            <a:endParaRPr>
              <a:solidFill>
                <a:schemeClr val="dk2"/>
              </a:solidFill>
            </a:endParaRPr>
          </a:p>
          <a:p>
            <a:pPr marL="0" lvl="0" indent="0" algn="l" rtl="0">
              <a:spcBef>
                <a:spcPts val="0"/>
              </a:spcBef>
              <a:spcAft>
                <a:spcPts val="0"/>
              </a:spcAft>
              <a:buNone/>
            </a:pPr>
            <a:endParaRPr/>
          </a:p>
        </p:txBody>
      </p:sp>
      <p:sp>
        <p:nvSpPr>
          <p:cNvPr id="103" name="Google Shape;103;p20"/>
          <p:cNvSpPr txBox="1"/>
          <p:nvPr/>
        </p:nvSpPr>
        <p:spPr>
          <a:xfrm>
            <a:off x="474625" y="182175"/>
            <a:ext cx="7323300" cy="75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750" b="1">
                <a:latin typeface="Amatic SC"/>
                <a:ea typeface="Amatic SC"/>
                <a:cs typeface="Amatic SC"/>
                <a:sym typeface="Amatic SC"/>
              </a:rPr>
              <a:t>Example: 24 hour engagement of a page </a:t>
            </a:r>
            <a:endParaRPr sz="3750" b="1">
              <a:latin typeface="Amatic SC"/>
              <a:ea typeface="Amatic SC"/>
              <a:cs typeface="Amatic SC"/>
              <a:sym typeface="Amatic SC"/>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Tips for working with the Instagram Algorithm</a:t>
            </a:r>
            <a:endParaRPr/>
          </a:p>
        </p:txBody>
      </p:sp>
      <p:sp>
        <p:nvSpPr>
          <p:cNvPr id="109" name="Google Shape;109;p21"/>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Post reels that are entertaining and fun:</a:t>
            </a:r>
            <a:endParaRPr/>
          </a:p>
          <a:p>
            <a:pPr marL="914400" lvl="1" indent="-342900" algn="l" rtl="0">
              <a:spcBef>
                <a:spcPts val="0"/>
              </a:spcBef>
              <a:spcAft>
                <a:spcPts val="0"/>
              </a:spcAft>
              <a:buSzPts val="1800"/>
              <a:buChar char="○"/>
            </a:pPr>
            <a:r>
              <a:rPr lang="en" sz="1800"/>
              <a:t>Grab the audience's attention with comedy and have a fun twist.</a:t>
            </a:r>
            <a:endParaRPr sz="1800"/>
          </a:p>
          <a:p>
            <a:pPr marL="914400" lvl="1" indent="-342900" algn="l" rtl="0">
              <a:spcBef>
                <a:spcPts val="0"/>
              </a:spcBef>
              <a:spcAft>
                <a:spcPts val="0"/>
              </a:spcAft>
              <a:buSzPts val="1800"/>
              <a:buChar char="○"/>
            </a:pPr>
            <a:r>
              <a:rPr lang="en" sz="1800"/>
              <a:t>Inspire (starting or following a trend)</a:t>
            </a:r>
            <a:endParaRPr sz="1800"/>
          </a:p>
          <a:p>
            <a:pPr marL="914400" lvl="1" indent="-342900" algn="l" rtl="0">
              <a:spcBef>
                <a:spcPts val="0"/>
              </a:spcBef>
              <a:spcAft>
                <a:spcPts val="0"/>
              </a:spcAft>
              <a:buSzPts val="1800"/>
              <a:buChar char="○"/>
            </a:pPr>
            <a:r>
              <a:rPr lang="en" sz="1800"/>
              <a:t>Use vertical videos </a:t>
            </a:r>
            <a:endParaRPr sz="1800"/>
          </a:p>
          <a:p>
            <a:pPr marL="914400" lvl="1" indent="-342900" algn="l" rtl="0">
              <a:spcBef>
                <a:spcPts val="0"/>
              </a:spcBef>
              <a:spcAft>
                <a:spcPts val="0"/>
              </a:spcAft>
              <a:buSzPts val="1800"/>
              <a:buChar char="○"/>
            </a:pPr>
            <a:r>
              <a:rPr lang="en" sz="1800"/>
              <a:t>Use trendy music </a:t>
            </a:r>
            <a:endParaRPr sz="1800"/>
          </a:p>
          <a:p>
            <a:pPr marL="914400" lvl="1" indent="-342900" algn="l" rtl="0">
              <a:spcBef>
                <a:spcPts val="0"/>
              </a:spcBef>
              <a:spcAft>
                <a:spcPts val="0"/>
              </a:spcAft>
              <a:buSzPts val="1800"/>
              <a:buChar char="○"/>
            </a:pPr>
            <a:r>
              <a:rPr lang="en" sz="1800"/>
              <a:t>Use the right hashtag</a:t>
            </a:r>
            <a:endParaRPr sz="1800"/>
          </a:p>
          <a:p>
            <a:pPr marL="914400" lvl="1" indent="-342900" algn="l" rtl="0">
              <a:spcBef>
                <a:spcPts val="0"/>
              </a:spcBef>
              <a:spcAft>
                <a:spcPts val="0"/>
              </a:spcAft>
              <a:buSzPts val="1800"/>
              <a:buChar char="○"/>
            </a:pPr>
            <a:r>
              <a:rPr lang="en" sz="1800"/>
              <a:t>Feature people in reels </a:t>
            </a:r>
            <a:endParaRPr sz="1800"/>
          </a:p>
          <a:p>
            <a:pPr marL="914400" lvl="1" indent="-342900" algn="l" rtl="0">
              <a:spcBef>
                <a:spcPts val="0"/>
              </a:spcBef>
              <a:spcAft>
                <a:spcPts val="0"/>
              </a:spcAft>
              <a:buSzPts val="1800"/>
              <a:buChar char="○"/>
            </a:pPr>
            <a:r>
              <a:rPr lang="en" sz="1800"/>
              <a:t>Avoid reels with blurry content, watermarks from other platforms and covering the visual content.</a:t>
            </a:r>
            <a:endParaRPr sz="1800"/>
          </a:p>
        </p:txBody>
      </p:sp>
    </p:spTree>
  </p:cSld>
  <p:clrMapOvr>
    <a:masterClrMapping/>
  </p:clrMapOvr>
</p:sld>
</file>

<file path=ppt/theme/theme1.xml><?xml version="1.0" encoding="utf-8"?>
<a:theme xmlns:a="http://schemas.openxmlformats.org/drawingml/2006/main" name="Beach Day">
  <a:themeElements>
    <a:clrScheme name="Beach Day">
      <a:dk1>
        <a:srgbClr val="5DADE2"/>
      </a:dk1>
      <a:lt1>
        <a:srgbClr val="FFFFFF"/>
      </a:lt1>
      <a:dk2>
        <a:srgbClr val="666666"/>
      </a:dk2>
      <a:lt2>
        <a:srgbClr val="E67E22"/>
      </a:lt2>
      <a:accent1>
        <a:srgbClr val="212121"/>
      </a:accent1>
      <a:accent2>
        <a:srgbClr val="455A64"/>
      </a:accent2>
      <a:accent3>
        <a:srgbClr val="78909C"/>
      </a:accent3>
      <a:accent4>
        <a:srgbClr val="5DADE2"/>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667</Words>
  <Application>Microsoft Office PowerPoint</Application>
  <PresentationFormat>On-screen Show (16:9)</PresentationFormat>
  <Paragraphs>79</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Amatic SC</vt:lpstr>
      <vt:lpstr>Source Code Pro</vt:lpstr>
      <vt:lpstr>Arial</vt:lpstr>
      <vt:lpstr>Beach Day</vt:lpstr>
      <vt:lpstr>Reels Research</vt:lpstr>
      <vt:lpstr>What are reels</vt:lpstr>
      <vt:lpstr>Benefits of Reels</vt:lpstr>
      <vt:lpstr>Benefits of reels continued</vt:lpstr>
      <vt:lpstr>Instagram Algorithm</vt:lpstr>
      <vt:lpstr>Best time to post a reel</vt:lpstr>
      <vt:lpstr>PowerPoint Presentation</vt:lpstr>
      <vt:lpstr>PowerPoint Presentation</vt:lpstr>
      <vt:lpstr>Tips for working with the Instagram Algorithm</vt:lpstr>
      <vt:lpstr>Helpful Links</vt:lpstr>
      <vt:lpstr>PowerPoint Presentation</vt:lpstr>
      <vt:lpstr>Helpful Link #2</vt:lpstr>
      <vt:lpstr>Helpful Link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Reels Research</dc:title>
  <cp:lastModifiedBy>Grace E. Leone</cp:lastModifiedBy>
  <cp:revision>1</cp:revision>
  <dcterms:modified xsi:type="dcterms:W3CDTF">2023-10-05T20:04:44Z</dcterms:modified>
</cp:coreProperties>
</file>